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3"/>
  </p:normalViewPr>
  <p:slideViewPr>
    <p:cSldViewPr snapToGrid="0" snapToObjects="1">
      <p:cViewPr varScale="1">
        <p:scale>
          <a:sx n="58" d="100"/>
          <a:sy n="58" d="100"/>
        </p:scale>
        <p:origin x="47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del títol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Text del títol</a:t>
            </a:r>
          </a:p>
        </p:txBody>
      </p:sp>
      <p:sp>
        <p:nvSpPr>
          <p:cNvPr id="12" name="Nivell del cos u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13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 Juan López"/>
          <p:cNvSpPr txBox="1"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 Juan López</a:t>
            </a:r>
          </a:p>
        </p:txBody>
      </p:sp>
      <p:sp>
        <p:nvSpPr>
          <p:cNvPr id="94" name="“Escribir una cita aquí”"/>
          <p:cNvSpPr txBox="1">
            <a:spLocks noGrp="1"/>
          </p:cNvSpPr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“Escribir una cita aquí” </a:t>
            </a:r>
          </a:p>
        </p:txBody>
      </p:sp>
      <p:sp>
        <p:nvSpPr>
          <p:cNvPr id="95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tge"/>
          <p:cNvSpPr>
            <a:spLocks noGrp="1"/>
          </p:cNvSpPr>
          <p:nvPr>
            <p:ph type="pic" idx="21"/>
          </p:nvPr>
        </p:nvSpPr>
        <p:spPr>
          <a:xfrm>
            <a:off x="1905000" y="0"/>
            <a:ext cx="21420093" cy="1428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tge"/>
          <p:cNvSpPr>
            <a:spLocks noGrp="1"/>
          </p:cNvSpPr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ext del títol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Text del títol</a:t>
            </a:r>
          </a:p>
        </p:txBody>
      </p:sp>
      <p:sp>
        <p:nvSpPr>
          <p:cNvPr id="22" name="Nivell del cos u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23" name="Número de la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del títol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Text del títol</a:t>
            </a:r>
          </a:p>
        </p:txBody>
      </p:sp>
      <p:sp>
        <p:nvSpPr>
          <p:cNvPr id="31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tge"/>
          <p:cNvSpPr>
            <a:spLocks noGrp="1"/>
          </p:cNvSpPr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ext del títol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Text del títol</a:t>
            </a:r>
          </a:p>
        </p:txBody>
      </p:sp>
      <p:sp>
        <p:nvSpPr>
          <p:cNvPr id="40" name="Nivell del cos u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41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del tít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del títol</a:t>
            </a:r>
          </a:p>
        </p:txBody>
      </p:sp>
      <p:sp>
        <p:nvSpPr>
          <p:cNvPr id="49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del tít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del títol</a:t>
            </a:r>
          </a:p>
        </p:txBody>
      </p:sp>
      <p:sp>
        <p:nvSpPr>
          <p:cNvPr id="57" name="Nivell del cos u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58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tge"/>
          <p:cNvSpPr>
            <a:spLocks noGrp="1"/>
          </p:cNvSpPr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ext del tít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del títol</a:t>
            </a:r>
          </a:p>
        </p:txBody>
      </p:sp>
      <p:sp>
        <p:nvSpPr>
          <p:cNvPr id="67" name="Nivell del cos u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68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ivell del cos u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76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tge"/>
          <p:cNvSpPr>
            <a:spLocks noGrp="1"/>
          </p:cNvSpPr>
          <p:nvPr>
            <p:ph type="pic" sz="quarter" idx="21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tge"/>
          <p:cNvSpPr>
            <a:spLocks noGrp="1"/>
          </p:cNvSpPr>
          <p:nvPr>
            <p:ph type="pic" sz="quarter" idx="22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tge"/>
          <p:cNvSpPr>
            <a:spLocks noGrp="1"/>
          </p:cNvSpPr>
          <p:nvPr>
            <p:ph type="pic" idx="23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Número de la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del títol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 del títol</a:t>
            </a:r>
          </a:p>
        </p:txBody>
      </p:sp>
      <p:sp>
        <p:nvSpPr>
          <p:cNvPr id="3" name="Nivell del cos u…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Nivell del cos u</a:t>
            </a:r>
          </a:p>
          <a:p>
            <a:pPr lvl="1"/>
            <a:r>
              <a:t>Nivell del cos dos</a:t>
            </a:r>
          </a:p>
          <a:p>
            <a:pPr lvl="2"/>
            <a:r>
              <a:t>Nivell del cos tres</a:t>
            </a:r>
          </a:p>
          <a:p>
            <a:pPr lvl="3"/>
            <a:r>
              <a:t>Nivell del cos quatre</a:t>
            </a:r>
          </a:p>
          <a:p>
            <a:pPr lvl="4"/>
            <a:r>
              <a:t>Nivell del cos cinc</a:t>
            </a:r>
          </a:p>
        </p:txBody>
      </p:sp>
      <p:sp>
        <p:nvSpPr>
          <p:cNvPr id="4" name="Número de la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cite.org" TargetMode="External"/><Relationship Id="rId13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hyperlink" Target="https://pidforum.org" TargetMode="External"/><Relationship Id="rId12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witter.com/datacite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://@datacite" TargetMode="External"/><Relationship Id="rId15" Type="http://schemas.openxmlformats.org/officeDocument/2006/relationships/image" Target="../media/image29.png"/><Relationship Id="rId10" Type="http://schemas.openxmlformats.org/officeDocument/2006/relationships/hyperlink" Target="mailto:support@datacite.org" TargetMode="External"/><Relationship Id="rId4" Type="http://schemas.openxmlformats.org/officeDocument/2006/relationships/hyperlink" Target="mailto:info@datacite.org" TargetMode="External"/><Relationship Id="rId9" Type="http://schemas.openxmlformats.org/officeDocument/2006/relationships/hyperlink" Target="https://support.datacite.org" TargetMode="External"/><Relationship Id="rId1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Stock-1204764789.jpg" descr="iStock-1204764789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-1038092" y="-5027977"/>
            <a:ext cx="30498561" cy="20354473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DataCite"/>
          <p:cNvSpPr txBox="1">
            <a:spLocks noGrp="1"/>
          </p:cNvSpPr>
          <p:nvPr>
            <p:ph type="ctrTitle"/>
          </p:nvPr>
        </p:nvSpPr>
        <p:spPr>
          <a:xfrm>
            <a:off x="2035704" y="1435703"/>
            <a:ext cx="17475531" cy="3833681"/>
          </a:xfrm>
          <a:prstGeom prst="rect">
            <a:avLst/>
          </a:prstGeom>
        </p:spPr>
        <p:txBody>
          <a:bodyPr anchor="t"/>
          <a:lstStyle>
            <a:lvl1pPr algn="l" defTabSz="642937">
              <a:lnSpc>
                <a:spcPct val="120000"/>
              </a:lnSpc>
              <a:defRPr sz="15000">
                <a:solidFill>
                  <a:srgbClr val="2DADDE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</a:lstStyle>
          <a:p>
            <a:r>
              <a:t>DataCite</a:t>
            </a:r>
          </a:p>
        </p:txBody>
      </p:sp>
      <p:sp>
        <p:nvSpPr>
          <p:cNvPr id="121" name="Presentation"/>
          <p:cNvSpPr txBox="1">
            <a:spLocks noGrp="1"/>
          </p:cNvSpPr>
          <p:nvPr>
            <p:ph type="subTitle" sz="quarter" idx="1"/>
          </p:nvPr>
        </p:nvSpPr>
        <p:spPr>
          <a:xfrm>
            <a:off x="2023004" y="3299411"/>
            <a:ext cx="16955228" cy="3833681"/>
          </a:xfrm>
          <a:prstGeom prst="rect">
            <a:avLst/>
          </a:prstGeom>
        </p:spPr>
        <p:txBody>
          <a:bodyPr/>
          <a:lstStyle>
            <a:lvl1pPr algn="l" defTabSz="642937">
              <a:lnSpc>
                <a:spcPct val="120000"/>
              </a:lnSpc>
              <a:defRPr sz="150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</a:lstStyle>
          <a:p>
            <a:r>
              <a:t>Presentation</a:t>
            </a:r>
          </a:p>
        </p:txBody>
      </p:sp>
      <p:pic>
        <p:nvPicPr>
          <p:cNvPr id="122" name="Imatge" descr="Imat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766" y="6193874"/>
            <a:ext cx="5307261" cy="174203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Name Surname…"/>
          <p:cNvSpPr txBox="1"/>
          <p:nvPr/>
        </p:nvSpPr>
        <p:spPr>
          <a:xfrm>
            <a:off x="1909338" y="10828895"/>
            <a:ext cx="7221344" cy="178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defRPr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t>Name Surname</a:t>
            </a:r>
          </a:p>
          <a:p>
            <a:pPr algn="l">
              <a:defRPr sz="3000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21st of September 2021</a:t>
            </a:r>
          </a:p>
          <a:p>
            <a:pPr algn="l">
              <a:defRPr sz="3000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Event name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ypes…"/>
          <p:cNvSpPr txBox="1">
            <a:spLocks noGrp="1"/>
          </p:cNvSpPr>
          <p:nvPr>
            <p:ph type="ctrTitle"/>
          </p:nvPr>
        </p:nvSpPr>
        <p:spPr>
          <a:xfrm>
            <a:off x="1772179" y="948275"/>
            <a:ext cx="13145425" cy="3625418"/>
          </a:xfrm>
          <a:prstGeom prst="rect">
            <a:avLst/>
          </a:prstGeom>
        </p:spPr>
        <p:txBody>
          <a:bodyPr lIns="0" tIns="0" rIns="0" bIns="0" anchor="t"/>
          <a:lstStyle/>
          <a:p>
            <a:pPr algn="l" defTabSz="642937">
              <a:lnSpc>
                <a:spcPct val="90000"/>
              </a:lnSpc>
              <a:defRPr sz="90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rPr>
                <a:solidFill>
                  <a:srgbClr val="2DADDE"/>
                </a:solidFill>
              </a:rPr>
              <a:t>Types</a:t>
            </a:r>
          </a:p>
          <a:p>
            <a:pPr algn="l" defTabSz="642937">
              <a:lnSpc>
                <a:spcPct val="90000"/>
              </a:lnSpc>
              <a:defRPr sz="90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t>of research outputs</a:t>
            </a:r>
          </a:p>
        </p:txBody>
      </p:sp>
      <p:sp>
        <p:nvSpPr>
          <p:cNvPr id="189" name="Línia"/>
          <p:cNvSpPr/>
          <p:nvPr/>
        </p:nvSpPr>
        <p:spPr>
          <a:xfrm>
            <a:off x="1783159" y="5991336"/>
            <a:ext cx="14462261" cy="1"/>
          </a:xfrm>
          <a:prstGeom prst="line">
            <a:avLst/>
          </a:prstGeom>
          <a:ln w="50800" cap="rnd">
            <a:solidFill>
              <a:srgbClr val="354787"/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90" name="1. Research datasets and collections, associated workflows, software, images, and models…"/>
          <p:cNvSpPr txBox="1"/>
          <p:nvPr/>
        </p:nvSpPr>
        <p:spPr>
          <a:xfrm>
            <a:off x="1848756" y="6539174"/>
            <a:ext cx="12738270" cy="4650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pPr algn="l" defTabSz="642937">
              <a:lnSpc>
                <a:spcPct val="110000"/>
              </a:lnSpc>
              <a:defRPr sz="28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t>1. Research datasets and collections, associated workflows, software, images, and models</a:t>
            </a:r>
          </a:p>
          <a:p>
            <a:pPr algn="l" defTabSz="642937">
              <a:lnSpc>
                <a:spcPct val="110000"/>
              </a:lnSpc>
              <a:defRPr sz="2800">
                <a:solidFill>
                  <a:srgbClr val="42BEDD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endParaRPr/>
          </a:p>
          <a:p>
            <a:pPr algn="l" defTabSz="642937">
              <a:lnSpc>
                <a:spcPct val="110000"/>
              </a:lnSpc>
              <a:defRPr sz="2800">
                <a:solidFill>
                  <a:srgbClr val="42BEDD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endParaRPr/>
          </a:p>
          <a:p>
            <a:pPr algn="l" defTabSz="642937">
              <a:lnSpc>
                <a:spcPct val="110000"/>
              </a:lnSpc>
              <a:defRPr sz="28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t>2. Grey literature such as theses, dissertations, reports, unpublished conference papers, newsletters, preprint journal articles, technical standards, and specifications for which the institutional repository is the primary publication point.</a:t>
            </a:r>
          </a:p>
        </p:txBody>
      </p:sp>
      <p:sp>
        <p:nvSpPr>
          <p:cNvPr id="191" name="DATACITE DOIs ARE SUITABLE FOR A WIDE RANGE OF RESEARCH OUTPUTS"/>
          <p:cNvSpPr txBox="1"/>
          <p:nvPr/>
        </p:nvSpPr>
        <p:spPr>
          <a:xfrm>
            <a:off x="1848756" y="4738477"/>
            <a:ext cx="9513676" cy="1441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>
            <a:lvl1pPr algn="l" defTabSz="642937">
              <a:lnSpc>
                <a:spcPct val="120000"/>
              </a:lnSpc>
              <a:defRPr sz="2400" b="1" spc="435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DATACITE DOIs ARE SUITABLE FOR A WIDE RANGE OF RESEARCH OUTPUTS</a:t>
            </a:r>
          </a:p>
        </p:txBody>
      </p:sp>
      <p:pic>
        <p:nvPicPr>
          <p:cNvPr id="192" name="Imatge" descr="Imat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325" y="909981"/>
            <a:ext cx="3535150" cy="11603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reate…"/>
          <p:cNvSpPr txBox="1">
            <a:spLocks noGrp="1"/>
          </p:cNvSpPr>
          <p:nvPr>
            <p:ph type="ctrTitle"/>
          </p:nvPr>
        </p:nvSpPr>
        <p:spPr>
          <a:xfrm>
            <a:off x="1865312" y="965209"/>
            <a:ext cx="10048411" cy="3504833"/>
          </a:xfrm>
          <a:prstGeom prst="rect">
            <a:avLst/>
          </a:prstGeom>
        </p:spPr>
        <p:txBody>
          <a:bodyPr lIns="0" tIns="0" rIns="0" bIns="0" anchor="t"/>
          <a:lstStyle/>
          <a:p>
            <a:pPr algn="l" defTabSz="642937">
              <a:lnSpc>
                <a:spcPct val="80000"/>
              </a:lnSpc>
              <a:defRPr sz="90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rPr>
                <a:solidFill>
                  <a:srgbClr val="2DADDE"/>
                </a:solidFill>
              </a:rPr>
              <a:t>Create</a:t>
            </a:r>
            <a:endParaRPr>
              <a:solidFill>
                <a:srgbClr val="42BEDD"/>
              </a:solidFill>
            </a:endParaRPr>
          </a:p>
          <a:p>
            <a:pPr algn="l" defTabSz="642937">
              <a:lnSpc>
                <a:spcPct val="80000"/>
              </a:lnSpc>
              <a:defRPr sz="90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t>and Manage DOIs</a:t>
            </a:r>
          </a:p>
        </p:txBody>
      </p:sp>
      <p:sp>
        <p:nvSpPr>
          <p:cNvPr id="195" name="DataCite membership allows you to create and manage DOIs for all of your repositories. You can do this through:"/>
          <p:cNvSpPr txBox="1"/>
          <p:nvPr/>
        </p:nvSpPr>
        <p:spPr>
          <a:xfrm>
            <a:off x="1872816" y="4464756"/>
            <a:ext cx="10878084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defRPr sz="30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</a:lstStyle>
          <a:p>
            <a:r>
              <a:t>DataCite membership allows you to create and manage DOIs for all of your repositories. You can do this through:</a:t>
            </a:r>
          </a:p>
        </p:txBody>
      </p:sp>
      <p:sp>
        <p:nvSpPr>
          <p:cNvPr id="196" name="· Our primary REST API that supports JSON and enables automated DOI registration…"/>
          <p:cNvSpPr txBox="1"/>
          <p:nvPr/>
        </p:nvSpPr>
        <p:spPr>
          <a:xfrm>
            <a:off x="1933045" y="6536494"/>
            <a:ext cx="6261978" cy="4279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pPr algn="l" defTabSz="642937">
              <a:lnSpc>
                <a:spcPct val="110000"/>
              </a:lnSpc>
              <a:defRPr sz="2400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· Our primary REST API that supports JSON and enables automated DOI registration</a:t>
            </a:r>
          </a:p>
          <a:p>
            <a:pPr algn="l" defTabSz="642937">
              <a:lnSpc>
                <a:spcPct val="110000"/>
              </a:lnSpc>
              <a:defRPr sz="2400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defRPr>
            </a:pPr>
            <a:endParaRPr/>
          </a:p>
          <a:p>
            <a:pPr algn="l" defTabSz="642937">
              <a:lnSpc>
                <a:spcPct val="110000"/>
              </a:lnSpc>
              <a:defRPr sz="2400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· Our manual interface that enables you to register DOIs in less than a minute.</a:t>
            </a:r>
          </a:p>
          <a:p>
            <a:pPr algn="l" defTabSz="642937">
              <a:lnSpc>
                <a:spcPct val="110000"/>
              </a:lnSpc>
              <a:defRPr sz="2400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defRPr>
            </a:pPr>
            <a:endParaRPr/>
          </a:p>
          <a:p>
            <a:pPr algn="l" defTabSz="642937">
              <a:lnSpc>
                <a:spcPct val="110000"/>
              </a:lnSpc>
              <a:defRPr sz="2400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· Registered DataCite Service providers that provide a platform where you can register DOIs.</a:t>
            </a:r>
          </a:p>
        </p:txBody>
      </p:sp>
      <p:pic>
        <p:nvPicPr>
          <p:cNvPr id="197" name="Imatge" descr="Imat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325" y="909981"/>
            <a:ext cx="3535150" cy="1160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tge" descr="Imatge"/>
          <p:cNvPicPr>
            <a:picLocks noChangeAspect="1"/>
          </p:cNvPicPr>
          <p:nvPr/>
        </p:nvPicPr>
        <p:blipFill>
          <a:blip r:embed="rId3">
            <a:alphaModFix amt="4517"/>
          </a:blip>
          <a:stretch>
            <a:fillRect/>
          </a:stretch>
        </p:blipFill>
        <p:spPr>
          <a:xfrm>
            <a:off x="9292225" y="-745644"/>
            <a:ext cx="16027284" cy="16832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DOI…"/>
          <p:cNvSpPr txBox="1">
            <a:spLocks noGrp="1"/>
          </p:cNvSpPr>
          <p:nvPr>
            <p:ph type="ctrTitle"/>
          </p:nvPr>
        </p:nvSpPr>
        <p:spPr>
          <a:xfrm>
            <a:off x="1848379" y="944140"/>
            <a:ext cx="11205503" cy="3546971"/>
          </a:xfrm>
          <a:prstGeom prst="rect">
            <a:avLst/>
          </a:prstGeom>
        </p:spPr>
        <p:txBody>
          <a:bodyPr lIns="0" tIns="0" rIns="0" bIns="0" anchor="t"/>
          <a:lstStyle/>
          <a:p>
            <a:pPr algn="l" defTabSz="642937">
              <a:lnSpc>
                <a:spcPct val="80000"/>
              </a:lnSpc>
              <a:defRPr sz="90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rPr>
                <a:solidFill>
                  <a:srgbClr val="2DADDE"/>
                </a:solidFill>
              </a:rPr>
              <a:t>DOI </a:t>
            </a:r>
          </a:p>
          <a:p>
            <a:pPr algn="l" defTabSz="642937">
              <a:lnSpc>
                <a:spcPct val="80000"/>
              </a:lnSpc>
              <a:defRPr sz="90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t>web interface</a:t>
            </a:r>
          </a:p>
        </p:txBody>
      </p:sp>
      <p:sp>
        <p:nvSpPr>
          <p:cNvPr id="201" name="ONE-STOP SERVICE TO CREATE…"/>
          <p:cNvSpPr txBox="1">
            <a:spLocks noGrp="1"/>
          </p:cNvSpPr>
          <p:nvPr>
            <p:ph type="subTitle" sz="quarter" idx="1"/>
          </p:nvPr>
        </p:nvSpPr>
        <p:spPr>
          <a:xfrm>
            <a:off x="1882245" y="4611304"/>
            <a:ext cx="9601020" cy="1441167"/>
          </a:xfrm>
          <a:prstGeom prst="rect">
            <a:avLst/>
          </a:prstGeom>
        </p:spPr>
        <p:txBody>
          <a:bodyPr/>
          <a:lstStyle/>
          <a:p>
            <a:pPr algn="l" defTabSz="642937">
              <a:lnSpc>
                <a:spcPct val="120000"/>
              </a:lnSpc>
              <a:defRPr sz="2400" b="1" spc="435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ONE-STOP SERVICE TO CREATE </a:t>
            </a:r>
          </a:p>
          <a:p>
            <a:pPr algn="l" defTabSz="642937">
              <a:lnSpc>
                <a:spcPct val="120000"/>
              </a:lnSpc>
              <a:defRPr sz="2400" b="1" spc="435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AND MANAGE DOIs FOR YOUR ORGANIZATION</a:t>
            </a:r>
          </a:p>
        </p:txBody>
      </p:sp>
      <p:sp>
        <p:nvSpPr>
          <p:cNvPr id="202" name="1. Tools to create, manage, and find DOIs  and metadata…"/>
          <p:cNvSpPr txBox="1"/>
          <p:nvPr/>
        </p:nvSpPr>
        <p:spPr>
          <a:xfrm>
            <a:off x="1949979" y="6792143"/>
            <a:ext cx="8584757" cy="3334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pPr algn="l" defTabSz="642937">
              <a:lnSpc>
                <a:spcPct val="190000"/>
              </a:lnSpc>
              <a:defRPr sz="24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t>1. Tools to create, manage, and find DOIs  and metadata</a:t>
            </a:r>
          </a:p>
          <a:p>
            <a:pPr algn="l" defTabSz="642937">
              <a:lnSpc>
                <a:spcPct val="190000"/>
              </a:lnSpc>
              <a:defRPr sz="24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t>2. Statistics on DOI activities</a:t>
            </a:r>
          </a:p>
          <a:p>
            <a:pPr algn="l" defTabSz="642937">
              <a:lnSpc>
                <a:spcPct val="190000"/>
              </a:lnSpc>
              <a:defRPr sz="24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t>3. Link checker information</a:t>
            </a:r>
          </a:p>
          <a:p>
            <a:pPr algn="l" defTabSz="642937">
              <a:lnSpc>
                <a:spcPct val="190000"/>
              </a:lnSpc>
              <a:defRPr sz="24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t>4. Maintain organization information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03" name="Rectangle"/>
          <p:cNvSpPr/>
          <p:nvPr/>
        </p:nvSpPr>
        <p:spPr>
          <a:xfrm>
            <a:off x="12437385" y="-7487"/>
            <a:ext cx="24393261" cy="13699597"/>
          </a:xfrm>
          <a:prstGeom prst="rect">
            <a:avLst/>
          </a:prstGeom>
          <a:solidFill>
            <a:srgbClr val="354787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204" name="Rectangle"/>
          <p:cNvSpPr/>
          <p:nvPr/>
        </p:nvSpPr>
        <p:spPr>
          <a:xfrm>
            <a:off x="12399872" y="-7487"/>
            <a:ext cx="12306507" cy="13730974"/>
          </a:xfrm>
          <a:prstGeom prst="rect">
            <a:avLst/>
          </a:prstGeom>
          <a:solidFill>
            <a:srgbClr val="354787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chemeClr val="accent1"/>
                </a:solidFill>
              </a:defRPr>
            </a:pPr>
            <a:endParaRPr/>
          </a:p>
        </p:txBody>
      </p:sp>
      <p:pic>
        <p:nvPicPr>
          <p:cNvPr id="205" name="michael-longmire-L9EV3OogLh0-unsplash.jpg" descr="michael-longmire-L9EV3OogLh0-unsplash.jpg"/>
          <p:cNvPicPr>
            <a:picLocks noChangeAspect="1"/>
          </p:cNvPicPr>
          <p:nvPr/>
        </p:nvPicPr>
        <p:blipFill>
          <a:blip r:embed="rId2">
            <a:alphaModFix amt="21147"/>
          </a:blip>
          <a:stretch>
            <a:fillRect/>
          </a:stretch>
        </p:blipFill>
        <p:spPr>
          <a:xfrm flipH="1">
            <a:off x="12362970" y="-15689"/>
            <a:ext cx="24486690" cy="163244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tge" descr="Imat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4892" y="3736349"/>
            <a:ext cx="11316358" cy="7674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tge" descr="Imat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9875" y="1005356"/>
            <a:ext cx="3408650" cy="9949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Find and Connect Research"/>
          <p:cNvSpPr txBox="1">
            <a:spLocks noGrp="1"/>
          </p:cNvSpPr>
          <p:nvPr>
            <p:ph type="ctrTitle"/>
          </p:nvPr>
        </p:nvSpPr>
        <p:spPr>
          <a:xfrm>
            <a:off x="1865312" y="965209"/>
            <a:ext cx="14288358" cy="2803688"/>
          </a:xfrm>
          <a:prstGeom prst="rect">
            <a:avLst/>
          </a:prstGeom>
        </p:spPr>
        <p:txBody>
          <a:bodyPr lIns="0" tIns="0" rIns="0" bIns="0" anchor="t"/>
          <a:lstStyle/>
          <a:p>
            <a:pPr algn="l" defTabSz="642937">
              <a:lnSpc>
                <a:spcPct val="80000"/>
              </a:lnSpc>
              <a:defRPr sz="90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rPr>
                <a:solidFill>
                  <a:srgbClr val="2DADDE"/>
                </a:solidFill>
              </a:rPr>
              <a:t>Find and Connect </a:t>
            </a:r>
            <a:r>
              <a:t>Research</a:t>
            </a:r>
            <a:r>
              <a:rPr sz="120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210" name="Imatge" descr="Imat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325" y="909981"/>
            <a:ext cx="3535150" cy="1160362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Find Research…"/>
          <p:cNvSpPr txBox="1"/>
          <p:nvPr/>
        </p:nvSpPr>
        <p:spPr>
          <a:xfrm>
            <a:off x="1838949" y="4481747"/>
            <a:ext cx="7341820" cy="1120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lnSpc>
                <a:spcPct val="120000"/>
              </a:lnSpc>
              <a:defRPr sz="3000" b="1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Find Research</a:t>
            </a:r>
          </a:p>
          <a:p>
            <a:pPr algn="l">
              <a:lnSpc>
                <a:spcPct val="120000"/>
              </a:lnSpc>
              <a:defRPr sz="3000" b="1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with Data Cite Commons</a:t>
            </a:r>
          </a:p>
        </p:txBody>
      </p:sp>
      <p:pic>
        <p:nvPicPr>
          <p:cNvPr id="212" name="Captura de Pantalla 2020-11-06 a les 12.27.33.png" descr="Captura de Pantalla 2020-11-06 a les 12.27.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2689" y="5463578"/>
            <a:ext cx="8026401" cy="8102601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PID Graph…"/>
          <p:cNvSpPr txBox="1"/>
          <p:nvPr/>
        </p:nvSpPr>
        <p:spPr>
          <a:xfrm>
            <a:off x="12439216" y="4481747"/>
            <a:ext cx="10878084" cy="1120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lnSpc>
                <a:spcPct val="120000"/>
              </a:lnSpc>
              <a:defRPr sz="3000" b="1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PID Graph</a:t>
            </a:r>
          </a:p>
          <a:p>
            <a:pPr algn="l">
              <a:lnSpc>
                <a:spcPct val="120000"/>
              </a:lnSpc>
              <a:defRPr sz="3000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Number of noodles and connections (08 MAI 2020)</a:t>
            </a:r>
          </a:p>
        </p:txBody>
      </p:sp>
      <p:pic>
        <p:nvPicPr>
          <p:cNvPr id="214" name="Captura de Pantalla 2020-11-06 a les 12.27.43.png" descr="Captura de Pantalla 2020-11-06 a les 12.27.4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926" y="6175673"/>
            <a:ext cx="9042401" cy="607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DataCite…"/>
          <p:cNvSpPr txBox="1">
            <a:spLocks noGrp="1"/>
          </p:cNvSpPr>
          <p:nvPr>
            <p:ph type="ctrTitle"/>
          </p:nvPr>
        </p:nvSpPr>
        <p:spPr>
          <a:xfrm>
            <a:off x="1865312" y="965209"/>
            <a:ext cx="7469912" cy="2993526"/>
          </a:xfrm>
          <a:prstGeom prst="rect">
            <a:avLst/>
          </a:prstGeom>
        </p:spPr>
        <p:txBody>
          <a:bodyPr lIns="0" tIns="0" rIns="0" bIns="0" anchor="t"/>
          <a:lstStyle/>
          <a:p>
            <a:pPr algn="l" defTabSz="642937">
              <a:lnSpc>
                <a:spcPct val="80000"/>
              </a:lnSpc>
              <a:defRPr sz="9000">
                <a:solidFill>
                  <a:srgbClr val="2DADDE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t>DataCite </a:t>
            </a:r>
            <a:endParaRPr>
              <a:solidFill>
                <a:srgbClr val="42BEDD"/>
              </a:solidFill>
            </a:endParaRPr>
          </a:p>
          <a:p>
            <a:pPr algn="l" defTabSz="642937">
              <a:lnSpc>
                <a:spcPct val="80000"/>
              </a:lnSpc>
              <a:defRPr sz="90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t>Membership</a:t>
            </a:r>
            <a:r>
              <a:rPr sz="12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17" name="Direct Membership"/>
          <p:cNvSpPr txBox="1"/>
          <p:nvPr/>
        </p:nvSpPr>
        <p:spPr>
          <a:xfrm>
            <a:off x="3388349" y="4520689"/>
            <a:ext cx="4322833" cy="58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</a:lstStyle>
          <a:p>
            <a:r>
              <a:t>Direct Membership</a:t>
            </a:r>
          </a:p>
        </p:txBody>
      </p:sp>
      <p:pic>
        <p:nvPicPr>
          <p:cNvPr id="218" name="Imatge" descr="Imat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325" y="909981"/>
            <a:ext cx="3535150" cy="1160362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Consortium Membership"/>
          <p:cNvSpPr txBox="1"/>
          <p:nvPr/>
        </p:nvSpPr>
        <p:spPr>
          <a:xfrm>
            <a:off x="14720983" y="4520689"/>
            <a:ext cx="508443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>
            <a:lvl1pPr>
              <a:defRPr sz="30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</a:lstStyle>
          <a:p>
            <a:r>
              <a:t>Consortium Membership</a:t>
            </a:r>
          </a:p>
        </p:txBody>
      </p:sp>
      <p:pic>
        <p:nvPicPr>
          <p:cNvPr id="220" name="Imatge" descr="Imat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347" y="5524436"/>
            <a:ext cx="6917391" cy="6140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Imatge" descr="Imat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5740" y="5544546"/>
            <a:ext cx="13285288" cy="6140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tge" descr="Imatge"/>
          <p:cNvPicPr>
            <a:picLocks noChangeAspect="1"/>
          </p:cNvPicPr>
          <p:nvPr/>
        </p:nvPicPr>
        <p:blipFill>
          <a:blip r:embed="rId2">
            <a:alphaModFix amt="27941"/>
          </a:blip>
          <a:stretch>
            <a:fillRect/>
          </a:stretch>
        </p:blipFill>
        <p:spPr>
          <a:xfrm>
            <a:off x="2191505" y="-1442466"/>
            <a:ext cx="24944465" cy="19917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tge" descr="Imat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270" y="3011941"/>
            <a:ext cx="7758392" cy="226448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Get in touch!"/>
          <p:cNvSpPr txBox="1">
            <a:spLocks noGrp="1"/>
          </p:cNvSpPr>
          <p:nvPr>
            <p:ph type="subTitle" sz="quarter" idx="1"/>
          </p:nvPr>
        </p:nvSpPr>
        <p:spPr>
          <a:xfrm>
            <a:off x="2382909" y="6272579"/>
            <a:ext cx="19516582" cy="1292852"/>
          </a:xfrm>
          <a:prstGeom prst="rect">
            <a:avLst/>
          </a:prstGeom>
        </p:spPr>
        <p:txBody>
          <a:bodyPr/>
          <a:lstStyle>
            <a:lvl1pPr defTabSz="642937">
              <a:lnSpc>
                <a:spcPct val="90000"/>
              </a:lnSpc>
              <a:defRPr sz="60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</a:lstStyle>
          <a:p>
            <a:r>
              <a:t>Get in touch!</a:t>
            </a:r>
          </a:p>
        </p:txBody>
      </p:sp>
      <p:sp>
        <p:nvSpPr>
          <p:cNvPr id="226" name="Emial us:…"/>
          <p:cNvSpPr txBox="1"/>
          <p:nvPr/>
        </p:nvSpPr>
        <p:spPr>
          <a:xfrm>
            <a:off x="2958642" y="9901672"/>
            <a:ext cx="3590914" cy="198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pPr algn="l" defTabSz="642937">
              <a:lnSpc>
                <a:spcPct val="110000"/>
              </a:lnSpc>
              <a:defRPr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Emial us:</a:t>
            </a:r>
          </a:p>
          <a:p>
            <a:pPr algn="l" defTabSz="642937">
              <a:lnSpc>
                <a:spcPct val="110000"/>
              </a:lnSpc>
              <a:defRPr sz="2800">
                <a:solidFill>
                  <a:srgbClr val="F5866E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u="sng">
                <a:hlinkClick r:id="rId4"/>
              </a:rPr>
              <a:t>info@datacite.org</a:t>
            </a:r>
          </a:p>
        </p:txBody>
      </p:sp>
      <p:sp>
        <p:nvSpPr>
          <p:cNvPr id="227" name="Follow us:…">
            <a:hlinkClick r:id="rId5"/>
          </p:cNvPr>
          <p:cNvSpPr txBox="1"/>
          <p:nvPr/>
        </p:nvSpPr>
        <p:spPr>
          <a:xfrm>
            <a:off x="7293576" y="9901672"/>
            <a:ext cx="2286385" cy="198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pPr algn="l" defTabSz="642937">
              <a:lnSpc>
                <a:spcPct val="110000"/>
              </a:lnSpc>
              <a:defRPr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Follow us:</a:t>
            </a:r>
          </a:p>
          <a:p>
            <a:pPr algn="l" defTabSz="642937">
              <a:lnSpc>
                <a:spcPct val="110000"/>
              </a:lnSpc>
              <a:defRPr sz="2800">
                <a:solidFill>
                  <a:srgbClr val="F5866E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u="sng">
                <a:hlinkClick r:id="rId6"/>
              </a:rPr>
              <a:t>@datacite</a:t>
            </a:r>
          </a:p>
        </p:txBody>
      </p:sp>
      <p:sp>
        <p:nvSpPr>
          <p:cNvPr id="228" name="Talk to us:…"/>
          <p:cNvSpPr txBox="1"/>
          <p:nvPr/>
        </p:nvSpPr>
        <p:spPr>
          <a:xfrm>
            <a:off x="10798776" y="9901672"/>
            <a:ext cx="3590914" cy="198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pPr algn="l" defTabSz="642937">
              <a:lnSpc>
                <a:spcPct val="110000"/>
              </a:lnSpc>
              <a:defRPr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Talk to us:</a:t>
            </a:r>
          </a:p>
          <a:p>
            <a:pPr algn="l" defTabSz="642937">
              <a:lnSpc>
                <a:spcPct val="110000"/>
              </a:lnSpc>
              <a:defRPr sz="2800">
                <a:solidFill>
                  <a:srgbClr val="F5866E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u="sng">
                <a:hlinkClick r:id="rId7"/>
              </a:rPr>
              <a:t>pidforum.org</a:t>
            </a:r>
          </a:p>
        </p:txBody>
      </p:sp>
      <p:sp>
        <p:nvSpPr>
          <p:cNvPr id="229" name="Read about us:…"/>
          <p:cNvSpPr txBox="1"/>
          <p:nvPr/>
        </p:nvSpPr>
        <p:spPr>
          <a:xfrm>
            <a:off x="14596076" y="9901672"/>
            <a:ext cx="2840886" cy="138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pPr algn="l" defTabSz="642937">
              <a:lnSpc>
                <a:spcPct val="110000"/>
              </a:lnSpc>
              <a:defRPr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Read about us:</a:t>
            </a:r>
          </a:p>
          <a:p>
            <a:pPr algn="l" defTabSz="642937">
              <a:lnSpc>
                <a:spcPct val="110000"/>
              </a:lnSpc>
              <a:defRPr sz="2800">
                <a:solidFill>
                  <a:srgbClr val="F5866E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u="sng">
                <a:hlinkClick r:id="rId8"/>
              </a:rPr>
              <a:t>datacite.org</a:t>
            </a:r>
          </a:p>
        </p:txBody>
      </p:sp>
      <p:sp>
        <p:nvSpPr>
          <p:cNvPr id="230" name="Get support:…"/>
          <p:cNvSpPr txBox="1"/>
          <p:nvPr/>
        </p:nvSpPr>
        <p:spPr>
          <a:xfrm>
            <a:off x="18765908" y="9901672"/>
            <a:ext cx="5035076" cy="2377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pPr algn="l" defTabSz="642937">
              <a:lnSpc>
                <a:spcPct val="110000"/>
              </a:lnSpc>
              <a:defRPr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Get support:</a:t>
            </a:r>
          </a:p>
          <a:p>
            <a:pPr algn="l" defTabSz="642937">
              <a:lnSpc>
                <a:spcPct val="110000"/>
              </a:lnSpc>
              <a:defRPr sz="2800">
                <a:solidFill>
                  <a:srgbClr val="F5866E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u="sng">
                <a:hlinkClick r:id="rId9"/>
              </a:rPr>
              <a:t>support.datacite.org</a:t>
            </a:r>
          </a:p>
          <a:p>
            <a:pPr algn="l" defTabSz="642937">
              <a:lnSpc>
                <a:spcPct val="110000"/>
              </a:lnSpc>
              <a:defRPr sz="2800">
                <a:solidFill>
                  <a:srgbClr val="F5866E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u="sng">
                <a:hlinkClick r:id="rId10"/>
              </a:rPr>
              <a:t>support@datacite.org</a:t>
            </a:r>
            <a:r>
              <a:t> </a:t>
            </a:r>
          </a:p>
        </p:txBody>
      </p:sp>
      <p:pic>
        <p:nvPicPr>
          <p:cNvPr id="231" name="Imatge" descr="Imat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535" y="8860811"/>
            <a:ext cx="930264" cy="603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tge" descr="Imat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53359" y="8781440"/>
            <a:ext cx="969157" cy="762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Imatge" descr="Imat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5825" y="8814864"/>
            <a:ext cx="848705" cy="695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tge" descr="Imat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664298" y="8853675"/>
            <a:ext cx="848706" cy="759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tge" descr="Imat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897077" y="8673333"/>
            <a:ext cx="848705" cy="851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"/>
          <p:cNvSpPr/>
          <p:nvPr/>
        </p:nvSpPr>
        <p:spPr>
          <a:xfrm>
            <a:off x="-4630" y="8201"/>
            <a:ext cx="24393260" cy="13699598"/>
          </a:xfrm>
          <a:prstGeom prst="rect">
            <a:avLst/>
          </a:prstGeom>
          <a:solidFill>
            <a:srgbClr val="354787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26" name="DataCite"/>
          <p:cNvSpPr txBox="1">
            <a:spLocks noGrp="1"/>
          </p:cNvSpPr>
          <p:nvPr>
            <p:ph type="ctrTitle"/>
          </p:nvPr>
        </p:nvSpPr>
        <p:spPr>
          <a:xfrm>
            <a:off x="2801937" y="4636103"/>
            <a:ext cx="14716126" cy="1837912"/>
          </a:xfrm>
          <a:prstGeom prst="rect">
            <a:avLst/>
          </a:prstGeom>
        </p:spPr>
        <p:txBody>
          <a:bodyPr/>
          <a:lstStyle>
            <a:lvl1pPr algn="l" defTabSz="642937">
              <a:lnSpc>
                <a:spcPct val="120000"/>
              </a:lnSpc>
              <a:defRPr sz="84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</a:lstStyle>
          <a:p>
            <a:r>
              <a:t>DataCite</a:t>
            </a:r>
          </a:p>
        </p:txBody>
      </p:sp>
      <p:sp>
        <p:nvSpPr>
          <p:cNvPr id="127" name="Chapter cover 01"/>
          <p:cNvSpPr txBox="1">
            <a:spLocks noGrp="1"/>
          </p:cNvSpPr>
          <p:nvPr>
            <p:ph type="subTitle" sz="quarter" idx="1"/>
          </p:nvPr>
        </p:nvSpPr>
        <p:spPr>
          <a:xfrm>
            <a:off x="2801937" y="5991811"/>
            <a:ext cx="14716126" cy="1589486"/>
          </a:xfrm>
          <a:prstGeom prst="rect">
            <a:avLst/>
          </a:prstGeom>
        </p:spPr>
        <p:txBody>
          <a:bodyPr/>
          <a:lstStyle>
            <a:lvl1pPr algn="l" defTabSz="642937">
              <a:lnSpc>
                <a:spcPct val="120000"/>
              </a:lnSpc>
              <a:defRPr sz="8400">
                <a:solidFill>
                  <a:srgbClr val="2DADDE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</a:lstStyle>
          <a:p>
            <a:r>
              <a:t>Chapter cover 01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"/>
          <p:cNvSpPr/>
          <p:nvPr/>
        </p:nvSpPr>
        <p:spPr>
          <a:xfrm>
            <a:off x="-4630" y="8201"/>
            <a:ext cx="24393260" cy="13699598"/>
          </a:xfrm>
          <a:prstGeom prst="rect">
            <a:avLst/>
          </a:prstGeom>
          <a:solidFill>
            <a:srgbClr val="2DAEDE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30" name="DataCite"/>
          <p:cNvSpPr txBox="1">
            <a:spLocks noGrp="1"/>
          </p:cNvSpPr>
          <p:nvPr>
            <p:ph type="ctrTitle"/>
          </p:nvPr>
        </p:nvSpPr>
        <p:spPr>
          <a:xfrm>
            <a:off x="2801937" y="4534503"/>
            <a:ext cx="14716126" cy="1837912"/>
          </a:xfrm>
          <a:prstGeom prst="rect">
            <a:avLst/>
          </a:prstGeom>
        </p:spPr>
        <p:txBody>
          <a:bodyPr/>
          <a:lstStyle>
            <a:lvl1pPr algn="l" defTabSz="642937">
              <a:lnSpc>
                <a:spcPct val="120000"/>
              </a:lnSpc>
              <a:defRPr sz="84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</a:lstStyle>
          <a:p>
            <a:r>
              <a:t>DataCite</a:t>
            </a:r>
          </a:p>
        </p:txBody>
      </p:sp>
      <p:sp>
        <p:nvSpPr>
          <p:cNvPr id="131" name="Chapter cover 02"/>
          <p:cNvSpPr txBox="1">
            <a:spLocks noGrp="1"/>
          </p:cNvSpPr>
          <p:nvPr>
            <p:ph type="subTitle" sz="quarter" idx="1"/>
          </p:nvPr>
        </p:nvSpPr>
        <p:spPr>
          <a:xfrm>
            <a:off x="2801937" y="6004511"/>
            <a:ext cx="14716126" cy="1589486"/>
          </a:xfrm>
          <a:prstGeom prst="rect">
            <a:avLst/>
          </a:prstGeom>
        </p:spPr>
        <p:txBody>
          <a:bodyPr/>
          <a:lstStyle>
            <a:lvl1pPr algn="l" defTabSz="642937">
              <a:lnSpc>
                <a:spcPct val="120000"/>
              </a:lnSpc>
              <a:defRPr sz="84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</a:lstStyle>
          <a:p>
            <a:r>
              <a:t>Chapter cover 02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"/>
          <p:cNvSpPr/>
          <p:nvPr/>
        </p:nvSpPr>
        <p:spPr>
          <a:xfrm>
            <a:off x="-4630" y="8201"/>
            <a:ext cx="24393260" cy="13699598"/>
          </a:xfrm>
          <a:prstGeom prst="rect">
            <a:avLst/>
          </a:prstGeom>
          <a:solidFill>
            <a:srgbClr val="F5866E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59785"/>
                </a:solidFill>
              </a:defRPr>
            </a:pPr>
            <a:endParaRPr/>
          </a:p>
        </p:txBody>
      </p:sp>
      <p:sp>
        <p:nvSpPr>
          <p:cNvPr id="134" name="“In order to make it more dynamic, we highlight pages as well as we highlight text.”"/>
          <p:cNvSpPr txBox="1">
            <a:spLocks noGrp="1"/>
          </p:cNvSpPr>
          <p:nvPr>
            <p:ph type="subTitle" sz="quarter" idx="1"/>
          </p:nvPr>
        </p:nvSpPr>
        <p:spPr>
          <a:xfrm>
            <a:off x="2293937" y="5483811"/>
            <a:ext cx="20053830" cy="3106077"/>
          </a:xfrm>
          <a:prstGeom prst="rect">
            <a:avLst/>
          </a:prstGeom>
        </p:spPr>
        <p:txBody>
          <a:bodyPr/>
          <a:lstStyle>
            <a:lvl1pPr algn="l" defTabSz="642937">
              <a:defRPr sz="7000" b="1" i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r>
              <a:t>“In order to make it more dynamic, we highlight pages as well as we highlight text.”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ur value"/>
          <p:cNvSpPr txBox="1">
            <a:spLocks noGrp="1"/>
          </p:cNvSpPr>
          <p:nvPr>
            <p:ph type="ctrTitle"/>
          </p:nvPr>
        </p:nvSpPr>
        <p:spPr>
          <a:xfrm>
            <a:off x="1649015" y="852099"/>
            <a:ext cx="6599422" cy="1837912"/>
          </a:xfrm>
          <a:prstGeom prst="rect">
            <a:avLst/>
          </a:prstGeom>
        </p:spPr>
        <p:txBody>
          <a:bodyPr/>
          <a:lstStyle/>
          <a:p>
            <a:pPr algn="l" defTabSz="642937">
              <a:lnSpc>
                <a:spcPct val="120000"/>
              </a:lnSpc>
              <a:defRPr sz="9000" b="1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>
                <a:solidFill>
                  <a:srgbClr val="2DADDE"/>
                </a:solidFill>
              </a:rPr>
              <a:t>Our</a:t>
            </a:r>
            <a:r>
              <a:rPr>
                <a:solidFill>
                  <a:srgbClr val="42BEDD"/>
                </a:solidFill>
              </a:rPr>
              <a:t> </a:t>
            </a:r>
            <a:r>
              <a:t>value</a:t>
            </a:r>
          </a:p>
        </p:txBody>
      </p:sp>
      <p:sp>
        <p:nvSpPr>
          <p:cNvPr id="137" name="· A DOI makes your research outputs uniquely identifiable.…"/>
          <p:cNvSpPr txBox="1"/>
          <p:nvPr/>
        </p:nvSpPr>
        <p:spPr>
          <a:xfrm>
            <a:off x="1831445" y="7721827"/>
            <a:ext cx="5798957" cy="4279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pPr algn="l" defTabSz="642937">
              <a:defRPr sz="2400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· A DOI makes your research outputs uniquely identifiable.</a:t>
            </a:r>
          </a:p>
          <a:p>
            <a:pPr algn="l" defTabSz="642937">
              <a:defRPr sz="2400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defRPr>
            </a:pPr>
            <a:endParaRPr/>
          </a:p>
          <a:p>
            <a:pPr algn="l" defTabSz="642937">
              <a:defRPr sz="2400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· Metadata that you register with DataCite is in a central location, harvestable by anyone.</a:t>
            </a:r>
          </a:p>
          <a:p>
            <a:pPr algn="l" defTabSz="642937">
              <a:defRPr sz="2400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defRPr>
            </a:pPr>
            <a:endParaRPr/>
          </a:p>
          <a:p>
            <a:pPr algn="l" defTabSz="642937">
              <a:defRPr sz="2400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· Metadata for our Members’ research outputs appear in other search engines.</a:t>
            </a:r>
          </a:p>
        </p:txBody>
      </p:sp>
      <p:sp>
        <p:nvSpPr>
          <p:cNvPr id="138" name="Línia"/>
          <p:cNvSpPr/>
          <p:nvPr/>
        </p:nvSpPr>
        <p:spPr>
          <a:xfrm>
            <a:off x="1775947" y="7491832"/>
            <a:ext cx="5727114" cy="1"/>
          </a:xfrm>
          <a:prstGeom prst="line">
            <a:avLst/>
          </a:prstGeom>
          <a:ln w="50800" cap="rnd">
            <a:solidFill>
              <a:srgbClr val="354787"/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39" name="Registering DataCite DOIs makes…"/>
          <p:cNvSpPr txBox="1"/>
          <p:nvPr/>
        </p:nvSpPr>
        <p:spPr>
          <a:xfrm>
            <a:off x="1756938" y="5656776"/>
            <a:ext cx="7221344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defRPr sz="3000" b="1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Registering DataCite DOIs makes </a:t>
            </a:r>
          </a:p>
          <a:p>
            <a:pPr algn="l">
              <a:defRPr sz="3000" b="1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your research outputs discoverable.</a:t>
            </a:r>
          </a:p>
        </p:txBody>
      </p:sp>
      <p:pic>
        <p:nvPicPr>
          <p:cNvPr id="140" name="Imatge" descr="Imat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182" y="3885861"/>
            <a:ext cx="2216969" cy="1283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tge" descr="Imat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182" y="3612044"/>
            <a:ext cx="2216969" cy="1353672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· We make research data management easy: you register your first DOI in less than 1 minute.…"/>
          <p:cNvSpPr txBox="1"/>
          <p:nvPr/>
        </p:nvSpPr>
        <p:spPr>
          <a:xfrm>
            <a:off x="9315979" y="7848827"/>
            <a:ext cx="6723504" cy="5547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pPr algn="l" defTabSz="642937">
              <a:defRPr sz="2400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· We make research data management easy: you register your first DOI in less than 1 minute.</a:t>
            </a:r>
          </a:p>
          <a:p>
            <a:pPr algn="l" defTabSz="642937">
              <a:defRPr sz="2400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defRPr>
            </a:pPr>
            <a:endParaRPr/>
          </a:p>
          <a:p>
            <a:pPr algn="l" defTabSz="642937">
              <a:defRPr sz="2400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· DataCite DOIs and metadata help you make your research FAIR.</a:t>
            </a:r>
          </a:p>
          <a:p>
            <a:pPr algn="l" defTabSz="642937">
              <a:defRPr sz="2400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defRPr>
            </a:pPr>
            <a:endParaRPr/>
          </a:p>
          <a:p>
            <a:pPr algn="l" defTabSz="642937">
              <a:defRPr sz="2400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· We connect you to the DataCite Member community, which is full of passionate people who share experience and continue to support best practice.</a:t>
            </a:r>
          </a:p>
          <a:p>
            <a:pPr algn="l" defTabSz="642937">
              <a:defRPr sz="2400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defRPr>
            </a:pPr>
            <a:endParaRPr/>
          </a:p>
          <a:p>
            <a:pPr algn="l" defTabSz="642937">
              <a:defRPr sz="2400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· Our metadata schema is extensive and has been adopted by other PID service providers globally.</a:t>
            </a:r>
          </a:p>
        </p:txBody>
      </p:sp>
      <p:sp>
        <p:nvSpPr>
          <p:cNvPr id="143" name="Línia"/>
          <p:cNvSpPr/>
          <p:nvPr/>
        </p:nvSpPr>
        <p:spPr>
          <a:xfrm>
            <a:off x="9260481" y="7491832"/>
            <a:ext cx="5727114" cy="1"/>
          </a:xfrm>
          <a:prstGeom prst="line">
            <a:avLst/>
          </a:prstGeom>
          <a:ln w="50800" cap="rnd">
            <a:solidFill>
              <a:srgbClr val="354787"/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44" name="DataCite services make it easy to follow best practices."/>
          <p:cNvSpPr txBox="1"/>
          <p:nvPr/>
        </p:nvSpPr>
        <p:spPr>
          <a:xfrm>
            <a:off x="9241472" y="5669475"/>
            <a:ext cx="596396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>
            <a:lvl1pPr algn="l" defTabSz="642937">
              <a:defRPr sz="30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</a:lstStyle>
          <a:p>
            <a:r>
              <a:t>DataCite services make it easy to follow best practices.</a:t>
            </a:r>
          </a:p>
        </p:txBody>
      </p:sp>
      <p:sp>
        <p:nvSpPr>
          <p:cNvPr id="145" name="· A DOI enables easy tracking of your research outputs through simple user interfaces.…"/>
          <p:cNvSpPr txBox="1"/>
          <p:nvPr/>
        </p:nvSpPr>
        <p:spPr>
          <a:xfrm>
            <a:off x="16868246" y="7721827"/>
            <a:ext cx="5798956" cy="4279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pPr algn="l" defTabSz="642937">
              <a:defRPr sz="2400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· A DOI enables easy tracking of your research outputs through simple user interfaces.</a:t>
            </a:r>
          </a:p>
          <a:p>
            <a:pPr algn="l" defTabSz="642937">
              <a:defRPr sz="2400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defRPr>
            </a:pPr>
            <a:endParaRPr/>
          </a:p>
          <a:p>
            <a:pPr algn="l" defTabSz="642937">
              <a:defRPr sz="2400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· DataCite services make institutional reporting simple.</a:t>
            </a:r>
          </a:p>
          <a:p>
            <a:pPr algn="l" defTabSz="642937">
              <a:defRPr sz="2400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defRPr>
            </a:pPr>
            <a:endParaRPr/>
          </a:p>
          <a:p>
            <a:pPr algn="l" defTabSz="642937">
              <a:defRPr sz="2400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· DataCite services support data citation and usage analytics</a:t>
            </a:r>
          </a:p>
        </p:txBody>
      </p:sp>
      <p:sp>
        <p:nvSpPr>
          <p:cNvPr id="146" name="Línia"/>
          <p:cNvSpPr/>
          <p:nvPr/>
        </p:nvSpPr>
        <p:spPr>
          <a:xfrm>
            <a:off x="16812747" y="7491832"/>
            <a:ext cx="5727114" cy="1"/>
          </a:xfrm>
          <a:prstGeom prst="line">
            <a:avLst/>
          </a:prstGeom>
          <a:ln w="50800" cap="rnd">
            <a:solidFill>
              <a:srgbClr val="354787"/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47" name="DataCite services help you track and report on your research."/>
          <p:cNvSpPr txBox="1"/>
          <p:nvPr/>
        </p:nvSpPr>
        <p:spPr>
          <a:xfrm>
            <a:off x="16793739" y="5656775"/>
            <a:ext cx="628822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defRPr sz="30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</a:lstStyle>
          <a:p>
            <a:r>
              <a:t>DataCite services help you track and report on your research.</a:t>
            </a:r>
          </a:p>
        </p:txBody>
      </p:sp>
      <p:pic>
        <p:nvPicPr>
          <p:cNvPr id="148" name="Imatge" descr="Imat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9325" y="909981"/>
            <a:ext cx="3535150" cy="1160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tge" descr="Imat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0456" y="3225465"/>
            <a:ext cx="2940651" cy="2096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tge" descr="Imat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32530" y="3482305"/>
            <a:ext cx="2076936" cy="15829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1900+…"/>
          <p:cNvSpPr txBox="1"/>
          <p:nvPr/>
        </p:nvSpPr>
        <p:spPr>
          <a:xfrm>
            <a:off x="1447667" y="7169133"/>
            <a:ext cx="3474678" cy="2611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/>
          <a:p>
            <a:pPr defTabSz="642937">
              <a:lnSpc>
                <a:spcPct val="110000"/>
              </a:lnSpc>
              <a:defRPr sz="70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rPr lang="en-US" dirty="0">
                <a:solidFill>
                  <a:srgbClr val="2DADDE"/>
                </a:solidFill>
              </a:rPr>
              <a:t>2000</a:t>
            </a:r>
            <a:r>
              <a:rPr dirty="0">
                <a:solidFill>
                  <a:srgbClr val="2DADDE"/>
                </a:solidFill>
              </a:rPr>
              <a:t>+</a:t>
            </a:r>
          </a:p>
          <a:p>
            <a:pPr defTabSz="642937">
              <a:lnSpc>
                <a:spcPct val="110000"/>
              </a:lnSpc>
              <a:defRPr sz="40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rPr dirty="0"/>
              <a:t>Repositories</a:t>
            </a:r>
          </a:p>
        </p:txBody>
      </p:sp>
      <p:sp>
        <p:nvSpPr>
          <p:cNvPr id="153" name="Rectangle"/>
          <p:cNvSpPr/>
          <p:nvPr/>
        </p:nvSpPr>
        <p:spPr>
          <a:xfrm>
            <a:off x="1122335" y="7337449"/>
            <a:ext cx="4046190" cy="3133135"/>
          </a:xfrm>
          <a:prstGeom prst="rect">
            <a:avLst/>
          </a:prstGeom>
          <a:ln w="25400">
            <a:solidFill>
              <a:srgbClr val="2DADDE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54" name="189…"/>
          <p:cNvSpPr txBox="1"/>
          <p:nvPr/>
        </p:nvSpPr>
        <p:spPr>
          <a:xfrm>
            <a:off x="5827976" y="7194533"/>
            <a:ext cx="3251620" cy="2611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/>
          <a:p>
            <a:pPr defTabSz="642937">
              <a:lnSpc>
                <a:spcPct val="110000"/>
              </a:lnSpc>
              <a:defRPr sz="70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rPr lang="en-US" dirty="0">
                <a:solidFill>
                  <a:srgbClr val="2DADDE"/>
                </a:solidFill>
              </a:rPr>
              <a:t>238</a:t>
            </a:r>
            <a:endParaRPr dirty="0">
              <a:solidFill>
                <a:srgbClr val="2DADDE"/>
              </a:solidFill>
            </a:endParaRPr>
          </a:p>
          <a:p>
            <a:pPr defTabSz="642937">
              <a:lnSpc>
                <a:spcPct val="110000"/>
              </a:lnSpc>
              <a:defRPr sz="40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rPr dirty="0"/>
              <a:t>Members</a:t>
            </a:r>
          </a:p>
        </p:txBody>
      </p:sp>
      <p:sp>
        <p:nvSpPr>
          <p:cNvPr id="155" name="41…"/>
          <p:cNvSpPr txBox="1"/>
          <p:nvPr/>
        </p:nvSpPr>
        <p:spPr>
          <a:xfrm>
            <a:off x="10248768" y="7192406"/>
            <a:ext cx="3251619" cy="2611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/>
          <a:p>
            <a:pPr defTabSz="642937">
              <a:lnSpc>
                <a:spcPct val="110000"/>
              </a:lnSpc>
              <a:defRPr sz="70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rPr dirty="0">
                <a:solidFill>
                  <a:srgbClr val="2DADDE"/>
                </a:solidFill>
              </a:rPr>
              <a:t>4</a:t>
            </a:r>
            <a:r>
              <a:rPr lang="en-US" dirty="0">
                <a:solidFill>
                  <a:srgbClr val="2DADDE"/>
                </a:solidFill>
              </a:rPr>
              <a:t>3</a:t>
            </a:r>
            <a:endParaRPr dirty="0">
              <a:solidFill>
                <a:srgbClr val="2DADDE"/>
              </a:solidFill>
            </a:endParaRPr>
          </a:p>
          <a:p>
            <a:pPr defTabSz="642937">
              <a:lnSpc>
                <a:spcPct val="110000"/>
              </a:lnSpc>
              <a:defRPr sz="40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rPr dirty="0"/>
              <a:t>Countries</a:t>
            </a:r>
          </a:p>
        </p:txBody>
      </p:sp>
      <p:sp>
        <p:nvSpPr>
          <p:cNvPr id="156" name="19m+…"/>
          <p:cNvSpPr txBox="1"/>
          <p:nvPr/>
        </p:nvSpPr>
        <p:spPr>
          <a:xfrm>
            <a:off x="14705277" y="7205106"/>
            <a:ext cx="3251620" cy="2611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/>
          <a:p>
            <a:pPr defTabSz="642937">
              <a:lnSpc>
                <a:spcPct val="110000"/>
              </a:lnSpc>
              <a:defRPr sz="70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rPr lang="en-US" dirty="0">
                <a:solidFill>
                  <a:srgbClr val="2DADDE"/>
                </a:solidFill>
              </a:rPr>
              <a:t>20</a:t>
            </a:r>
            <a:r>
              <a:rPr dirty="0">
                <a:solidFill>
                  <a:srgbClr val="2DADDE"/>
                </a:solidFill>
              </a:rPr>
              <a:t>m+</a:t>
            </a:r>
          </a:p>
          <a:p>
            <a:pPr defTabSz="642937">
              <a:lnSpc>
                <a:spcPct val="110000"/>
              </a:lnSpc>
              <a:defRPr sz="40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rPr dirty="0"/>
              <a:t>DOIs</a:t>
            </a:r>
          </a:p>
        </p:txBody>
      </p:sp>
      <p:sp>
        <p:nvSpPr>
          <p:cNvPr id="157" name="Our community"/>
          <p:cNvSpPr txBox="1"/>
          <p:nvPr/>
        </p:nvSpPr>
        <p:spPr>
          <a:xfrm>
            <a:off x="1649015" y="852099"/>
            <a:ext cx="9288596" cy="1837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/>
          <a:p>
            <a:pPr algn="l" defTabSz="642937">
              <a:lnSpc>
                <a:spcPct val="120000"/>
              </a:lnSpc>
              <a:defRPr sz="90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rPr>
                <a:solidFill>
                  <a:srgbClr val="2DADDE"/>
                </a:solidFill>
              </a:rPr>
              <a:t>Our</a:t>
            </a:r>
            <a:r>
              <a:rPr>
                <a:solidFill>
                  <a:srgbClr val="42BEDD"/>
                </a:solidFill>
              </a:rPr>
              <a:t> </a:t>
            </a:r>
            <a:r>
              <a:t>community</a:t>
            </a:r>
          </a:p>
        </p:txBody>
      </p:sp>
      <p:pic>
        <p:nvPicPr>
          <p:cNvPr id="158" name="Imatge" descr="Imat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325" y="909981"/>
            <a:ext cx="3535150" cy="1160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tge" descr="Imat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2807" y="4718066"/>
            <a:ext cx="1250653" cy="1917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tge" descr="Imat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3911" y="4659671"/>
            <a:ext cx="2403102" cy="1622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tge" descr="Imat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780" y="4596139"/>
            <a:ext cx="2629261" cy="1917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tge" descr="Imat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856" y="4654566"/>
            <a:ext cx="1876442" cy="1917668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Data…"/>
          <p:cNvSpPr txBox="1"/>
          <p:nvPr/>
        </p:nvSpPr>
        <p:spPr>
          <a:xfrm>
            <a:off x="18555230" y="6352089"/>
            <a:ext cx="4452960" cy="344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/>
          <a:p>
            <a:pPr defTabSz="642937">
              <a:lnSpc>
                <a:spcPct val="110000"/>
              </a:lnSpc>
              <a:defRPr sz="70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rPr lang="en-US" dirty="0">
                <a:solidFill>
                  <a:srgbClr val="2DADDE"/>
                </a:solidFill>
              </a:rPr>
              <a:t>600+</a:t>
            </a:r>
            <a:endParaRPr dirty="0">
              <a:solidFill>
                <a:srgbClr val="2DADDE"/>
              </a:solidFill>
            </a:endParaRPr>
          </a:p>
          <a:p>
            <a:pPr defTabSz="642937">
              <a:lnSpc>
                <a:spcPct val="110000"/>
              </a:lnSpc>
              <a:defRPr sz="40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rPr dirty="0"/>
              <a:t>Organizations</a:t>
            </a:r>
          </a:p>
        </p:txBody>
      </p:sp>
      <p:sp>
        <p:nvSpPr>
          <p:cNvPr id="164" name="Rectangle"/>
          <p:cNvSpPr/>
          <p:nvPr/>
        </p:nvSpPr>
        <p:spPr>
          <a:xfrm>
            <a:off x="5527132" y="7337449"/>
            <a:ext cx="4046190" cy="3133135"/>
          </a:xfrm>
          <a:prstGeom prst="rect">
            <a:avLst/>
          </a:prstGeom>
          <a:ln w="25400">
            <a:solidFill>
              <a:srgbClr val="2DADDE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65" name="Rectangle"/>
          <p:cNvSpPr/>
          <p:nvPr/>
        </p:nvSpPr>
        <p:spPr>
          <a:xfrm>
            <a:off x="9939191" y="7337449"/>
            <a:ext cx="4046190" cy="3133135"/>
          </a:xfrm>
          <a:prstGeom prst="rect">
            <a:avLst/>
          </a:prstGeom>
          <a:ln w="25400">
            <a:solidFill>
              <a:srgbClr val="2DADDE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66" name="Rectangle"/>
          <p:cNvSpPr/>
          <p:nvPr/>
        </p:nvSpPr>
        <p:spPr>
          <a:xfrm>
            <a:off x="14351251" y="7337449"/>
            <a:ext cx="4046190" cy="3133135"/>
          </a:xfrm>
          <a:prstGeom prst="rect">
            <a:avLst/>
          </a:prstGeom>
          <a:ln w="25400">
            <a:solidFill>
              <a:srgbClr val="2DADDE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67" name="Rectangle"/>
          <p:cNvSpPr/>
          <p:nvPr/>
        </p:nvSpPr>
        <p:spPr>
          <a:xfrm>
            <a:off x="18763310" y="7337449"/>
            <a:ext cx="4046190" cy="3133135"/>
          </a:xfrm>
          <a:prstGeom prst="rect">
            <a:avLst/>
          </a:prstGeom>
          <a:ln w="25400">
            <a:solidFill>
              <a:srgbClr val="2DADDE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chemeClr val="accent1"/>
                </a:solidFill>
              </a:defRPr>
            </a:pPr>
            <a:endParaRPr/>
          </a:p>
        </p:txBody>
      </p:sp>
      <p:pic>
        <p:nvPicPr>
          <p:cNvPr id="168" name="Imatge" descr="Imat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73740" y="4659671"/>
            <a:ext cx="1727521" cy="1622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lobal non-profit membership organization…"/>
          <p:cNvSpPr txBox="1">
            <a:spLocks noGrp="1"/>
          </p:cNvSpPr>
          <p:nvPr>
            <p:ph type="subTitle" sz="quarter" idx="1"/>
          </p:nvPr>
        </p:nvSpPr>
        <p:spPr>
          <a:xfrm>
            <a:off x="1738312" y="5426392"/>
            <a:ext cx="17688211" cy="3678794"/>
          </a:xfrm>
          <a:prstGeom prst="rect">
            <a:avLst/>
          </a:prstGeom>
        </p:spPr>
        <p:txBody>
          <a:bodyPr/>
          <a:lstStyle/>
          <a:p>
            <a:pPr algn="l" defTabSz="642937">
              <a:lnSpc>
                <a:spcPct val="110000"/>
              </a:lnSpc>
              <a:defRPr sz="5000" b="1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Global non-profit membership organization </a:t>
            </a:r>
          </a:p>
          <a:p>
            <a:pPr algn="l" defTabSz="642937">
              <a:lnSpc>
                <a:spcPct val="110000"/>
              </a:lnSpc>
              <a:defRPr sz="5000" b="1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working with 2100+ repositories in the world </a:t>
            </a:r>
          </a:p>
          <a:p>
            <a:pPr algn="l" defTabSz="642937">
              <a:lnSpc>
                <a:spcPct val="110000"/>
              </a:lnSpc>
              <a:defRPr sz="5000" b="1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to provide DOIs for data and other research outputs.</a:t>
            </a:r>
          </a:p>
        </p:txBody>
      </p:sp>
      <p:sp>
        <p:nvSpPr>
          <p:cNvPr id="171" name="About DataCite"/>
          <p:cNvSpPr txBox="1">
            <a:spLocks noGrp="1"/>
          </p:cNvSpPr>
          <p:nvPr>
            <p:ph type="ctrTitle"/>
          </p:nvPr>
        </p:nvSpPr>
        <p:spPr>
          <a:xfrm>
            <a:off x="1649015" y="852099"/>
            <a:ext cx="14716126" cy="1837912"/>
          </a:xfrm>
          <a:prstGeom prst="rect">
            <a:avLst/>
          </a:prstGeom>
        </p:spPr>
        <p:txBody>
          <a:bodyPr/>
          <a:lstStyle/>
          <a:p>
            <a:pPr algn="l" defTabSz="642937">
              <a:lnSpc>
                <a:spcPct val="120000"/>
              </a:lnSpc>
              <a:defRPr sz="9000">
                <a:solidFill>
                  <a:srgbClr val="354787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rPr>
                <a:solidFill>
                  <a:srgbClr val="2DADDE"/>
                </a:solidFill>
              </a:rPr>
              <a:t>About</a:t>
            </a:r>
            <a:r>
              <a:rPr>
                <a:solidFill>
                  <a:srgbClr val="42BEDD"/>
                </a:solidFill>
              </a:rPr>
              <a:t> </a:t>
            </a:r>
            <a:r>
              <a:t>DataCite</a:t>
            </a:r>
          </a:p>
        </p:txBody>
      </p:sp>
      <p:sp>
        <p:nvSpPr>
          <p:cNvPr id="172" name="https://datacite.org/"/>
          <p:cNvSpPr txBox="1"/>
          <p:nvPr/>
        </p:nvSpPr>
        <p:spPr>
          <a:xfrm>
            <a:off x="1718601" y="8613126"/>
            <a:ext cx="3717611" cy="1292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>
            <a:lvl1pPr algn="l" defTabSz="642937">
              <a:lnSpc>
                <a:spcPct val="120000"/>
              </a:lnSpc>
              <a:defRPr sz="3200" u="sng">
                <a:solidFill>
                  <a:srgbClr val="F5866E"/>
                </a:solidFill>
                <a:latin typeface="Flama-Book"/>
                <a:ea typeface="Flama-Book"/>
                <a:cs typeface="Flama-Book"/>
                <a:sym typeface="Flama-Book"/>
              </a:defRPr>
            </a:lvl1pPr>
          </a:lstStyle>
          <a:p>
            <a:r>
              <a:t>https://datacite.org/</a:t>
            </a:r>
          </a:p>
        </p:txBody>
      </p:sp>
      <p:pic>
        <p:nvPicPr>
          <p:cNvPr id="173" name="Imatge" descr="Imat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325" y="909981"/>
            <a:ext cx="3535150" cy="11603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"/>
          <p:cNvSpPr/>
          <p:nvPr/>
        </p:nvSpPr>
        <p:spPr>
          <a:xfrm>
            <a:off x="-4630" y="8201"/>
            <a:ext cx="24393260" cy="13699598"/>
          </a:xfrm>
          <a:prstGeom prst="rect">
            <a:avLst/>
          </a:prstGeom>
          <a:solidFill>
            <a:srgbClr val="354787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chemeClr val="accent1"/>
                </a:solidFill>
              </a:defRPr>
            </a:pPr>
            <a:endParaRPr/>
          </a:p>
        </p:txBody>
      </p:sp>
      <p:pic>
        <p:nvPicPr>
          <p:cNvPr id="176" name="Captura de Pantalla 2020-11-06 a les 12.14.58.png" descr="Captura de Pantalla 2020-11-06 a les 12.14.58.png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-5627" y="-1506815"/>
            <a:ext cx="24395254" cy="16301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tge" descr="Imat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9875" y="1005356"/>
            <a:ext cx="3408650" cy="994903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Global non-profit membership organization working with…"/>
          <p:cNvSpPr txBox="1">
            <a:spLocks noGrp="1"/>
          </p:cNvSpPr>
          <p:nvPr>
            <p:ph type="subTitle" sz="half" idx="1"/>
          </p:nvPr>
        </p:nvSpPr>
        <p:spPr>
          <a:xfrm>
            <a:off x="1746779" y="5798446"/>
            <a:ext cx="23864645" cy="4151108"/>
          </a:xfrm>
          <a:prstGeom prst="rect">
            <a:avLst/>
          </a:prstGeom>
        </p:spPr>
        <p:txBody>
          <a:bodyPr/>
          <a:lstStyle/>
          <a:p>
            <a:pPr algn="l" defTabSz="642937">
              <a:lnSpc>
                <a:spcPct val="110000"/>
              </a:lnSpc>
              <a:defRPr sz="50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t>Global non-profit membership organization working with </a:t>
            </a:r>
          </a:p>
          <a:p>
            <a:pPr algn="l" defTabSz="642937">
              <a:lnSpc>
                <a:spcPct val="110000"/>
              </a:lnSpc>
              <a:defRPr sz="50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t>2100+ repositories in the world to provide DOIs for data and </a:t>
            </a:r>
          </a:p>
          <a:p>
            <a:pPr algn="l" defTabSz="642937">
              <a:lnSpc>
                <a:spcPct val="110000"/>
              </a:lnSpc>
              <a:defRPr sz="5000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t>other research outputs.</a:t>
            </a:r>
          </a:p>
        </p:txBody>
      </p:sp>
      <p:sp>
        <p:nvSpPr>
          <p:cNvPr id="179" name="About DataCite"/>
          <p:cNvSpPr txBox="1">
            <a:spLocks noGrp="1"/>
          </p:cNvSpPr>
          <p:nvPr>
            <p:ph type="ctrTitle"/>
          </p:nvPr>
        </p:nvSpPr>
        <p:spPr>
          <a:xfrm>
            <a:off x="1649015" y="852099"/>
            <a:ext cx="8040358" cy="1837912"/>
          </a:xfrm>
          <a:prstGeom prst="rect">
            <a:avLst/>
          </a:prstGeom>
        </p:spPr>
        <p:txBody>
          <a:bodyPr/>
          <a:lstStyle/>
          <a:p>
            <a:pPr algn="l" defTabSz="636508">
              <a:lnSpc>
                <a:spcPct val="120000"/>
              </a:lnSpc>
              <a:defRPr sz="8316">
                <a:solidFill>
                  <a:srgbClr val="FFFFFF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rPr>
                <a:solidFill>
                  <a:srgbClr val="2DADDE"/>
                </a:solidFill>
              </a:rPr>
              <a:t>About</a:t>
            </a:r>
            <a:r>
              <a:rPr>
                <a:solidFill>
                  <a:srgbClr val="42BEDD"/>
                </a:solidFill>
              </a:rPr>
              <a:t> </a:t>
            </a:r>
            <a:r>
              <a:t>DataCite</a:t>
            </a:r>
          </a:p>
        </p:txBody>
      </p:sp>
      <p:sp>
        <p:nvSpPr>
          <p:cNvPr id="180" name="https://datacite.org/"/>
          <p:cNvSpPr txBox="1"/>
          <p:nvPr/>
        </p:nvSpPr>
        <p:spPr>
          <a:xfrm>
            <a:off x="1718601" y="8613126"/>
            <a:ext cx="3717611" cy="1292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>
            <a:lvl1pPr algn="l" defTabSz="642937">
              <a:lnSpc>
                <a:spcPct val="120000"/>
              </a:lnSpc>
              <a:defRPr sz="3200" u="sng">
                <a:solidFill>
                  <a:srgbClr val="F5866E"/>
                </a:solidFill>
                <a:latin typeface="Flama-Book"/>
                <a:ea typeface="Flama-Book"/>
                <a:cs typeface="Flama-Book"/>
                <a:sym typeface="Flama-Book"/>
              </a:defRPr>
            </a:lvl1pPr>
          </a:lstStyle>
          <a:p>
            <a:r>
              <a:t>https://datacite.org/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"/>
          <p:cNvSpPr/>
          <p:nvPr/>
        </p:nvSpPr>
        <p:spPr>
          <a:xfrm>
            <a:off x="-4630" y="8201"/>
            <a:ext cx="24393260" cy="13699598"/>
          </a:xfrm>
          <a:prstGeom prst="rect">
            <a:avLst/>
          </a:prstGeom>
          <a:solidFill>
            <a:srgbClr val="354787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83" name="Rectangle"/>
          <p:cNvSpPr/>
          <p:nvPr/>
        </p:nvSpPr>
        <p:spPr>
          <a:xfrm>
            <a:off x="-14023" y="8201"/>
            <a:ext cx="12278387" cy="13699598"/>
          </a:xfrm>
          <a:prstGeom prst="rect">
            <a:avLst/>
          </a:prstGeom>
          <a:solidFill>
            <a:srgbClr val="354787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chemeClr val="accent1"/>
                </a:solidFill>
              </a:defRPr>
            </a:pPr>
            <a:endParaRPr/>
          </a:p>
        </p:txBody>
      </p:sp>
      <p:pic>
        <p:nvPicPr>
          <p:cNvPr id="184" name="michael-longmire-L9EV3OogLh0-unsplash.jpg" descr="michael-longmire-L9EV3OogLh0-unsplash.jpg"/>
          <p:cNvPicPr>
            <a:picLocks noChangeAspect="1"/>
          </p:cNvPicPr>
          <p:nvPr/>
        </p:nvPicPr>
        <p:blipFill>
          <a:blip r:embed="rId2">
            <a:alphaModFix amt="21147"/>
          </a:blip>
          <a:stretch>
            <a:fillRect/>
          </a:stretch>
        </p:blipFill>
        <p:spPr>
          <a:xfrm flipH="1">
            <a:off x="-15545" y="-63500"/>
            <a:ext cx="24486689" cy="1632446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Connecting research,…"/>
          <p:cNvSpPr txBox="1"/>
          <p:nvPr/>
        </p:nvSpPr>
        <p:spPr>
          <a:xfrm>
            <a:off x="4941603" y="4994888"/>
            <a:ext cx="16650335" cy="5290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pPr algn="l" defTabSz="642937">
              <a:lnSpc>
                <a:spcPct val="90000"/>
              </a:lnSpc>
              <a:defRPr sz="10000">
                <a:solidFill>
                  <a:srgbClr val="F5866E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t>Connecting research, </a:t>
            </a:r>
          </a:p>
          <a:p>
            <a:pPr algn="l" defTabSz="642937">
              <a:lnSpc>
                <a:spcPct val="90000"/>
              </a:lnSpc>
              <a:defRPr sz="10000">
                <a:solidFill>
                  <a:srgbClr val="F5866E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pPr>
            <a:r>
              <a:t>identifying knowledge</a:t>
            </a:r>
          </a:p>
        </p:txBody>
      </p:sp>
      <p:pic>
        <p:nvPicPr>
          <p:cNvPr id="186" name="Imatge" descr="Imat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9875" y="1005356"/>
            <a:ext cx="3408650" cy="9949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550</Words>
  <Application>Microsoft Macintosh PowerPoint</Application>
  <PresentationFormat>Custom</PresentationFormat>
  <Paragraphs>99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Flama-Book</vt:lpstr>
      <vt:lpstr>Helvetica</vt:lpstr>
      <vt:lpstr>Helvetica Light</vt:lpstr>
      <vt:lpstr>Helvetica Neue</vt:lpstr>
      <vt:lpstr>Raleway</vt:lpstr>
      <vt:lpstr>Raleway ExtraBold</vt:lpstr>
      <vt:lpstr>White</vt:lpstr>
      <vt:lpstr>DataCite</vt:lpstr>
      <vt:lpstr>DataCite</vt:lpstr>
      <vt:lpstr>DataCite</vt:lpstr>
      <vt:lpstr>PowerPoint Presentation</vt:lpstr>
      <vt:lpstr>Our value</vt:lpstr>
      <vt:lpstr>PowerPoint Presentation</vt:lpstr>
      <vt:lpstr>About DataCite</vt:lpstr>
      <vt:lpstr>About DataCite</vt:lpstr>
      <vt:lpstr>PowerPoint Presentation</vt:lpstr>
      <vt:lpstr>Types of research outputs</vt:lpstr>
      <vt:lpstr>Create and Manage DOIs</vt:lpstr>
      <vt:lpstr>DOI  web interface</vt:lpstr>
      <vt:lpstr>Find and Connect Research </vt:lpstr>
      <vt:lpstr>DataCite  Membership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DataCite</dc:title>
  <cp:lastModifiedBy>Mary Hirsch</cp:lastModifiedBy>
  <cp:revision>1</cp:revision>
  <dcterms:modified xsi:type="dcterms:W3CDTF">2020-11-24T11:25:47Z</dcterms:modified>
</cp:coreProperties>
</file>